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72" r:id="rId6"/>
    <p:sldId id="260" r:id="rId7"/>
    <p:sldId id="261" r:id="rId8"/>
    <p:sldId id="262" r:id="rId9"/>
    <p:sldId id="263" r:id="rId10"/>
    <p:sldId id="264" r:id="rId11"/>
    <p:sldId id="265" r:id="rId12"/>
    <p:sldId id="269" r:id="rId13"/>
    <p:sldId id="270" r:id="rId14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10"/>
  </p:normalViewPr>
  <p:slideViewPr>
    <p:cSldViewPr snapToGrid="0" snapToObjects="1">
      <p:cViewPr varScale="1">
        <p:scale>
          <a:sx n="100" d="100"/>
          <a:sy n="100" d="100"/>
        </p:scale>
        <p:origin x="30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113286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072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206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1304925"/>
            <a:ext cx="7924800" cy="10477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4320"/>
              </a:lnSpc>
              <a:buNone/>
            </a:pPr>
            <a:r>
              <a:rPr lang="en-US" sz="36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Lifelong Learning Policies </a:t>
            </a:r>
          </a:p>
          <a:p>
            <a:pPr marL="0" indent="0" algn="ctr">
              <a:lnSpc>
                <a:spcPts val="4320"/>
              </a:lnSpc>
              <a:buNone/>
            </a:pPr>
            <a:r>
              <a:rPr lang="en-US" sz="36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 Latin America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1752987" y="2505075"/>
            <a:ext cx="5638026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160"/>
              </a:lnSpc>
              <a:buNone/>
            </a:pPr>
            <a:r>
              <a:rPr lang="en-US" sz="18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Conceptualization, Implementation &amp; Prospects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2702373" y="3076575"/>
            <a:ext cx="3739253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3240"/>
              </a:lnSpc>
              <a:buNone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Raúl Valdés Cotera, November 2025.</a:t>
            </a:r>
            <a:endParaRPr lang="en-US" sz="13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1638300"/>
            <a:ext cx="7924800" cy="1038225"/>
          </a:xfrm>
          <a:prstGeom prst="rect">
            <a:avLst/>
          </a:prstGeom>
          <a:solidFill>
            <a:srgbClr val="1E293B"/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609600" y="2790825"/>
            <a:ext cx="7924800" cy="1038225"/>
          </a:xfrm>
          <a:prstGeom prst="rect">
            <a:avLst/>
          </a:prstGeom>
          <a:solidFill>
            <a:srgbClr val="1E293B"/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609600" y="3943350"/>
            <a:ext cx="7924800" cy="1038225"/>
          </a:xfrm>
          <a:prstGeom prst="rect">
            <a:avLst/>
          </a:prstGeom>
          <a:solidFill>
            <a:srgbClr val="1E293B"/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609600" y="609600"/>
            <a:ext cx="7924800" cy="80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Finding #3:</a:t>
            </a:r>
            <a:r>
              <a:rPr lang="en-US" sz="24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Comprehensive Integration (4 countries)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609600" y="1028700"/>
            <a:ext cx="808329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Four countries define LLL as goal, specify target populations based on this goal, AND define organizational criteria.</a:t>
            </a:r>
            <a:endParaRPr lang="en-US" sz="1350" dirty="0"/>
          </a:p>
        </p:txBody>
      </p:sp>
      <p:sp>
        <p:nvSpPr>
          <p:cNvPr id="7" name="Text 5"/>
          <p:cNvSpPr/>
          <p:nvPr/>
        </p:nvSpPr>
        <p:spPr>
          <a:xfrm>
            <a:off x="838200" y="1866900"/>
            <a:ext cx="7616952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584"/>
              </a:lnSpc>
              <a:buNone/>
            </a:pPr>
            <a:r>
              <a:rPr lang="en-US" sz="16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Bolivia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838200" y="2143125"/>
            <a:ext cx="74676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296"/>
              </a:lnSpc>
              <a:buNone/>
            </a:pPr>
            <a:r>
              <a:rPr lang="en-US" sz="14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LLL one of three central axes (with popular/inclusive education); supports disadvantaged populations; establishes certification systems for informal labor skills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838200" y="3019425"/>
            <a:ext cx="7616952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584"/>
              </a:lnSpc>
              <a:buNone/>
            </a:pPr>
            <a:r>
              <a:rPr lang="en-US" sz="16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Chile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838200" y="3295650"/>
            <a:ext cx="74676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296"/>
              </a:lnSpc>
              <a:buNone/>
            </a:pPr>
            <a:r>
              <a:rPr lang="en-US" sz="14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Formal services must be lifelong &amp; for every person; facilitated at all education levels; requirement for youth/adult education (Ley General Educación N°20.370, 2009)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838200" y="4171950"/>
            <a:ext cx="7616952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584"/>
              </a:lnSpc>
              <a:buNone/>
            </a:pPr>
            <a:r>
              <a:rPr lang="en-US" sz="16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Ecuador &amp; Uruguay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838200" y="4448175"/>
            <a:ext cx="74676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296"/>
              </a:lnSpc>
              <a:buNone/>
            </a:pPr>
            <a:r>
              <a:rPr lang="en-US" sz="14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Ecuador: LLL state obligation &amp; universal right; platform for intergenerational dialogue. Uruguay: LLL as human right &amp; guiding concept for formal/non-formal education (most advanced)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878969" y="1346888"/>
            <a:ext cx="7674483" cy="921249"/>
          </a:xfrm>
          <a:prstGeom prst="rect">
            <a:avLst/>
          </a:prstGeom>
          <a:solidFill>
            <a:srgbClr val="1E3A5F"/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609600" y="609600"/>
            <a:ext cx="7924800" cy="2952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Finding # 4: Overcoming legislation Gap</a:t>
            </a:r>
            <a:endParaRPr lang="en-US" sz="2700" dirty="0"/>
          </a:p>
        </p:txBody>
      </p:sp>
      <p:sp>
        <p:nvSpPr>
          <p:cNvPr id="10" name="Text 8"/>
          <p:cNvSpPr/>
          <p:nvPr/>
        </p:nvSpPr>
        <p:spPr>
          <a:xfrm>
            <a:off x="304799" y="2710150"/>
            <a:ext cx="8534400" cy="16540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16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UNESCO Learning Cities:</a:t>
            </a:r>
            <a:r>
              <a:rPr lang="en-US" sz="1600" dirty="0">
                <a:solidFill>
                  <a:srgbClr val="F1F5F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Colombia and Costa Rica (both without explicit reference) participate in local government-led initiatives.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Recognition, Validation, Accreditation (RVA):</a:t>
            </a:r>
            <a:r>
              <a:rPr lang="en-US" sz="1600" dirty="0">
                <a:solidFill>
                  <a:srgbClr val="F1F5F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Colombia supports refugees/migrants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Brazilian System:</a:t>
            </a:r>
            <a:r>
              <a:rPr lang="en-US" sz="1600" dirty="0">
                <a:solidFill>
                  <a:srgbClr val="F1F5F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institutions collect mandatory contributions for employee qualification and training.</a:t>
            </a:r>
            <a:endParaRPr lang="en-US" sz="1600" dirty="0"/>
          </a:p>
        </p:txBody>
      </p:sp>
      <p:sp>
        <p:nvSpPr>
          <p:cNvPr id="13" name="Text 6">
            <a:extLst>
              <a:ext uri="{FF2B5EF4-FFF2-40B4-BE49-F238E27FC236}">
                <a16:creationId xmlns:a16="http://schemas.microsoft.com/office/drawing/2014/main" id="{CF13A326-D4ED-2BFC-2F7C-900D65DEFF03}"/>
              </a:ext>
            </a:extLst>
          </p:cNvPr>
          <p:cNvSpPr/>
          <p:nvPr/>
        </p:nvSpPr>
        <p:spPr>
          <a:xfrm>
            <a:off x="1342696" y="1578912"/>
            <a:ext cx="6458607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just">
              <a:lnSpc>
                <a:spcPts val="1296"/>
              </a:lnSpc>
              <a:buNone/>
            </a:pPr>
            <a:r>
              <a:rPr lang="en-US" sz="14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Absence of any reference in national legislations does not mean a lack of implementation of LLL initiatives. However, the lack of  inclusion in national regulations may compromise sustainability and continuation of policies.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1790700"/>
            <a:ext cx="3886200" cy="1228725"/>
          </a:xfrm>
          <a:prstGeom prst="rect">
            <a:avLst/>
          </a:prstGeom>
          <a:solidFill>
            <a:srgbClr val="1E293B"/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4648200" y="1790700"/>
            <a:ext cx="3886200" cy="1228725"/>
          </a:xfrm>
          <a:prstGeom prst="rect">
            <a:avLst/>
          </a:prstGeom>
          <a:solidFill>
            <a:srgbClr val="1E293B"/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609600" y="3286125"/>
            <a:ext cx="3886200" cy="1428750"/>
          </a:xfrm>
          <a:prstGeom prst="rect">
            <a:avLst/>
          </a:prstGeom>
          <a:solidFill>
            <a:srgbClr val="1E293B"/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4648200" y="3286125"/>
            <a:ext cx="3886200" cy="1428750"/>
          </a:xfrm>
          <a:prstGeom prst="rect">
            <a:avLst/>
          </a:prstGeom>
          <a:solidFill>
            <a:srgbClr val="1E293B"/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609600" y="609600"/>
            <a:ext cx="7924800" cy="80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Four Strategic Imperatives for Future Implementation of LLL in the region</a:t>
            </a:r>
            <a:endParaRPr lang="en-US" sz="2700" dirty="0"/>
          </a:p>
        </p:txBody>
      </p:sp>
      <p:sp>
        <p:nvSpPr>
          <p:cNvPr id="7" name="Text 5"/>
          <p:cNvSpPr/>
          <p:nvPr/>
        </p:nvSpPr>
        <p:spPr>
          <a:xfrm>
            <a:off x="838200" y="2019300"/>
            <a:ext cx="3429000" cy="2381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584"/>
              </a:lnSpc>
              <a:buNone/>
            </a:pPr>
            <a:r>
              <a:rPr lang="en-US" sz="132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① Recognize LLL as Right &amp; Goal</a:t>
            </a:r>
            <a:endParaRPr lang="en-US" sz="1320" dirty="0"/>
          </a:p>
        </p:txBody>
      </p:sp>
      <p:sp>
        <p:nvSpPr>
          <p:cNvPr id="8" name="Text 6"/>
          <p:cNvSpPr/>
          <p:nvPr/>
        </p:nvSpPr>
        <p:spPr>
          <a:xfrm>
            <a:off x="838200" y="2333625"/>
            <a:ext cx="3429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224"/>
              </a:lnSpc>
              <a:buNone/>
            </a:pPr>
            <a:r>
              <a:rPr lang="en-US" sz="102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Transform from remedial measure to fundamental human right; transcend formal education boundaries; integrate into recovery/policy documents</a:t>
            </a:r>
            <a:endParaRPr lang="en-US" sz="1020" dirty="0"/>
          </a:p>
        </p:txBody>
      </p:sp>
      <p:sp>
        <p:nvSpPr>
          <p:cNvPr id="9" name="Text 7"/>
          <p:cNvSpPr/>
          <p:nvPr/>
        </p:nvSpPr>
        <p:spPr>
          <a:xfrm>
            <a:off x="4876800" y="2019300"/>
            <a:ext cx="3429000" cy="2381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584"/>
              </a:lnSpc>
              <a:buNone/>
            </a:pPr>
            <a:r>
              <a:rPr lang="en-US" sz="132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② Build Shared Vision &amp; Political Will</a:t>
            </a:r>
            <a:endParaRPr lang="en-US" sz="1320" dirty="0"/>
          </a:p>
        </p:txBody>
      </p:sp>
      <p:sp>
        <p:nvSpPr>
          <p:cNvPr id="10" name="Text 8"/>
          <p:cNvSpPr/>
          <p:nvPr/>
        </p:nvSpPr>
        <p:spPr>
          <a:xfrm>
            <a:off x="4876800" y="2333625"/>
            <a:ext cx="3429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224"/>
              </a:lnSpc>
              <a:buNone/>
            </a:pPr>
            <a:r>
              <a:rPr lang="en-US" sz="102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Leadership from highest governance levels; cross-sectoral alignment; address neoliberal critique via comprehensive competency framework</a:t>
            </a:r>
            <a:endParaRPr lang="en-US" sz="1020" dirty="0"/>
          </a:p>
        </p:txBody>
      </p:sp>
      <p:sp>
        <p:nvSpPr>
          <p:cNvPr id="11" name="Text 9"/>
          <p:cNvSpPr/>
          <p:nvPr/>
        </p:nvSpPr>
        <p:spPr>
          <a:xfrm>
            <a:off x="838200" y="3514725"/>
            <a:ext cx="3429000" cy="2381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584"/>
              </a:lnSpc>
              <a:buNone/>
            </a:pPr>
            <a:r>
              <a:rPr lang="en-US" sz="132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③ Operationalize RVA &amp; NQFs</a:t>
            </a:r>
            <a:endParaRPr lang="en-US" sz="1320" dirty="0"/>
          </a:p>
        </p:txBody>
      </p:sp>
      <p:sp>
        <p:nvSpPr>
          <p:cNvPr id="12" name="Text 10"/>
          <p:cNvSpPr/>
          <p:nvPr/>
        </p:nvSpPr>
        <p:spPr>
          <a:xfrm>
            <a:off x="838200" y="3829050"/>
            <a:ext cx="3429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224"/>
              </a:lnSpc>
              <a:buNone/>
            </a:pPr>
            <a:r>
              <a:rPr lang="en-US" sz="102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Formalize existing initiatives into national frameworks; scale successful models); standardize learning outcomes</a:t>
            </a:r>
            <a:endParaRPr lang="en-US" sz="1020" dirty="0"/>
          </a:p>
        </p:txBody>
      </p:sp>
      <p:sp>
        <p:nvSpPr>
          <p:cNvPr id="13" name="Text 11"/>
          <p:cNvSpPr/>
          <p:nvPr/>
        </p:nvSpPr>
        <p:spPr>
          <a:xfrm>
            <a:off x="4876800" y="3514725"/>
            <a:ext cx="3429000" cy="4381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584"/>
              </a:lnSpc>
              <a:buNone/>
            </a:pPr>
            <a:r>
              <a:rPr lang="en-US" sz="132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④ Secure Diversified Funding &amp; better governance</a:t>
            </a:r>
            <a:endParaRPr lang="en-US" sz="1320" dirty="0"/>
          </a:p>
        </p:txBody>
      </p:sp>
      <p:sp>
        <p:nvSpPr>
          <p:cNvPr id="14" name="Text 12"/>
          <p:cNvSpPr/>
          <p:nvPr/>
        </p:nvSpPr>
        <p:spPr>
          <a:xfrm>
            <a:off x="4876800" y="4029075"/>
            <a:ext cx="3429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224"/>
              </a:lnSpc>
              <a:buNone/>
            </a:pPr>
            <a:r>
              <a:rPr lang="en-US" sz="102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Increase public spending; leverage private/civil society resources; establish multi-level (national-provincial-local) coordination</a:t>
            </a:r>
            <a:endParaRPr lang="en-US" sz="102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000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Conclusions &amp; Future Research Agenda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38250"/>
            <a:ext cx="7620000" cy="32956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 algn="just">
              <a:lnSpc>
                <a:spcPts val="2560"/>
              </a:lnSpc>
              <a:buSzPct val="100000"/>
              <a:buChar char="•"/>
            </a:pPr>
            <a:r>
              <a:rPr lang="en-US" sz="20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Finding synthesis:</a:t>
            </a:r>
            <a:r>
              <a:rPr lang="en-US" sz="2000" dirty="0">
                <a:solidFill>
                  <a:srgbClr val="F1F5F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LLL adoption in Latin America is uneven, fragmented, &amp; far from realization despite policy aspirations</a:t>
            </a:r>
            <a:endParaRPr lang="en-US" sz="2000" dirty="0"/>
          </a:p>
          <a:p>
            <a:pPr marL="342900" indent="-342900" algn="just">
              <a:lnSpc>
                <a:spcPts val="2560"/>
              </a:lnSpc>
              <a:buSzPct val="100000"/>
              <a:buChar char="•"/>
            </a:pPr>
            <a:endParaRPr lang="en-US" sz="2000" b="1" dirty="0">
              <a:solidFill>
                <a:srgbClr val="38BDF8"/>
              </a:solidFill>
              <a:latin typeface="Arial" pitchFamily="34" charset="0"/>
              <a:ea typeface="Arial" pitchFamily="34" charset="-122"/>
              <a:cs typeface="Arial" pitchFamily="34" charset="-120"/>
            </a:endParaRPr>
          </a:p>
          <a:p>
            <a:pPr marL="342900" indent="-342900" algn="just">
              <a:lnSpc>
                <a:spcPts val="2560"/>
              </a:lnSpc>
              <a:buSzPct val="100000"/>
              <a:buChar char="•"/>
            </a:pPr>
            <a:r>
              <a:rPr lang="en-US" sz="20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Implementation paradox:</a:t>
            </a:r>
            <a:r>
              <a:rPr lang="en-US" sz="2000" dirty="0">
                <a:solidFill>
                  <a:srgbClr val="F1F5F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Major LLL efforts occurring but are often, not formally integrated into national LLL policies</a:t>
            </a:r>
            <a:endParaRPr lang="en-US" sz="2000" dirty="0"/>
          </a:p>
          <a:p>
            <a:pPr marL="342900" indent="-342900" algn="just">
              <a:lnSpc>
                <a:spcPts val="2560"/>
              </a:lnSpc>
              <a:buSzPct val="100000"/>
              <a:buChar char="•"/>
            </a:pPr>
            <a:endParaRPr lang="en-US" sz="2000" b="1" dirty="0">
              <a:solidFill>
                <a:srgbClr val="38BDF8"/>
              </a:solidFill>
              <a:latin typeface="Arial" pitchFamily="34" charset="0"/>
              <a:ea typeface="Arial" pitchFamily="34" charset="-122"/>
              <a:cs typeface="Arial" pitchFamily="34" charset="-120"/>
            </a:endParaRPr>
          </a:p>
          <a:p>
            <a:pPr marL="342900" indent="-342900" algn="just">
              <a:lnSpc>
                <a:spcPts val="2560"/>
              </a:lnSpc>
              <a:buSzPct val="100000"/>
              <a:buChar char="•"/>
            </a:pPr>
            <a:r>
              <a:rPr lang="en-US" sz="20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Governance complexity:</a:t>
            </a:r>
            <a:r>
              <a:rPr lang="en-US" sz="2000" dirty="0">
                <a:solidFill>
                  <a:srgbClr val="F1F5F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Inter-institutional coordination is challenging; Competing policy goals create "articulation problems"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000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Regional Context: The permanent crisis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0" y="1238249"/>
            <a:ext cx="8534400" cy="35439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ct val="150000"/>
              </a:lnSpc>
              <a:buSzPct val="100000"/>
              <a:buChar char="•"/>
            </a:pPr>
            <a:r>
              <a:rPr lang="en-US" sz="16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Persistent inequality:</a:t>
            </a:r>
            <a:r>
              <a:rPr lang="en-US" sz="1600" dirty="0">
                <a:solidFill>
                  <a:srgbClr val="F1F5F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Latin America is the most unequal region; 43% cite educational disparities as greatest inequality.</a:t>
            </a:r>
            <a:endParaRPr lang="en-US" sz="1600" dirty="0"/>
          </a:p>
          <a:p>
            <a:pPr marL="342900" indent="-342900">
              <a:lnSpc>
                <a:spcPct val="150000"/>
              </a:lnSpc>
              <a:buSzPct val="100000"/>
              <a:buChar char="•"/>
            </a:pPr>
            <a:r>
              <a:rPr lang="en-US" sz="16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Critical gaps:</a:t>
            </a:r>
            <a:r>
              <a:rPr lang="en-US" sz="1600" dirty="0">
                <a:solidFill>
                  <a:srgbClr val="F1F5F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50% of students below OECD reading literacy.</a:t>
            </a:r>
            <a:endParaRPr lang="en-US" sz="1600" dirty="0"/>
          </a:p>
          <a:p>
            <a:pPr marL="342900" indent="-342900">
              <a:lnSpc>
                <a:spcPct val="150000"/>
              </a:lnSpc>
              <a:buSzPct val="100000"/>
              <a:buChar char="•"/>
            </a:pPr>
            <a:r>
              <a:rPr lang="en-US" sz="16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Stratification by SES:</a:t>
            </a:r>
            <a:r>
              <a:rPr lang="en-US" sz="1600" dirty="0">
                <a:solidFill>
                  <a:srgbClr val="F1F5F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More than 50% of the low-income rural children fail to complete basic education.</a:t>
            </a:r>
            <a:endParaRPr lang="en-US" sz="1600" dirty="0"/>
          </a:p>
          <a:p>
            <a:pPr marL="342900" indent="-342900">
              <a:lnSpc>
                <a:spcPct val="150000"/>
              </a:lnSpc>
              <a:buSzPct val="100000"/>
              <a:buChar char="•"/>
            </a:pPr>
            <a:r>
              <a:rPr lang="en-US" sz="16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Vulnerable populations:</a:t>
            </a:r>
            <a:r>
              <a:rPr lang="en-US" sz="1600" dirty="0">
                <a:solidFill>
                  <a:srgbClr val="F1F5F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Barriers for persons with disabilities, migrants, refugees, indigenous peoples, Afro-descendants, girls/women.</a:t>
            </a:r>
            <a:endParaRPr lang="en-US" sz="1600" dirty="0"/>
          </a:p>
          <a:p>
            <a:pPr marL="342900" indent="-342900">
              <a:lnSpc>
                <a:spcPct val="150000"/>
              </a:lnSpc>
              <a:buSzPct val="100000"/>
              <a:buChar char="•"/>
            </a:pPr>
            <a:r>
              <a:rPr lang="en-US" sz="16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COVID-19 disruption:</a:t>
            </a:r>
            <a:r>
              <a:rPr lang="en-US" sz="1600" dirty="0">
                <a:solidFill>
                  <a:srgbClr val="F1F5F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Negative impact on decades of educational progress; reduced institutional capacity; governance disturbance.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75" y="2199946"/>
            <a:ext cx="2560290" cy="1428750"/>
          </a:xfrm>
          <a:prstGeom prst="rect">
            <a:avLst/>
          </a:prstGeom>
          <a:solidFill>
            <a:srgbClr val="1E293B"/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3291855" y="2199946"/>
            <a:ext cx="2560290" cy="1428750"/>
          </a:xfrm>
          <a:prstGeom prst="rect">
            <a:avLst/>
          </a:prstGeom>
          <a:solidFill>
            <a:srgbClr val="1E293B"/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5974036" y="2199946"/>
            <a:ext cx="2560290" cy="1428750"/>
          </a:xfrm>
          <a:prstGeom prst="rect">
            <a:avLst/>
          </a:prstGeom>
          <a:solidFill>
            <a:srgbClr val="1E293B"/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609600" y="609600"/>
            <a:ext cx="8083296" cy="4000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Three Main Goals of the research project</a:t>
            </a:r>
            <a:endParaRPr lang="en-US" sz="2700" dirty="0"/>
          </a:p>
        </p:txBody>
      </p:sp>
      <p:sp>
        <p:nvSpPr>
          <p:cNvPr id="6" name="Text 4"/>
          <p:cNvSpPr/>
          <p:nvPr/>
        </p:nvSpPr>
        <p:spPr>
          <a:xfrm>
            <a:off x="838275" y="2428546"/>
            <a:ext cx="2103090" cy="2381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584"/>
              </a:lnSpc>
              <a:buNone/>
            </a:pPr>
            <a:r>
              <a:rPr lang="en-US" sz="132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① Conceptualization</a:t>
            </a:r>
            <a:endParaRPr lang="en-US" sz="1320" dirty="0"/>
          </a:p>
        </p:txBody>
      </p:sp>
      <p:sp>
        <p:nvSpPr>
          <p:cNvPr id="7" name="Text 5"/>
          <p:cNvSpPr/>
          <p:nvPr/>
        </p:nvSpPr>
        <p:spPr>
          <a:xfrm>
            <a:off x="838275" y="2742871"/>
            <a:ext cx="210309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just">
              <a:lnSpc>
                <a:spcPts val="1296"/>
              </a:lnSpc>
              <a:buNone/>
            </a:pPr>
            <a:r>
              <a:rPr lang="en-US" sz="108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Examine how LLL is conceptualized as principle/model in national educational &amp; social policies</a:t>
            </a:r>
            <a:endParaRPr lang="en-US" sz="1080" dirty="0"/>
          </a:p>
        </p:txBody>
      </p:sp>
      <p:sp>
        <p:nvSpPr>
          <p:cNvPr id="8" name="Text 6"/>
          <p:cNvSpPr/>
          <p:nvPr/>
        </p:nvSpPr>
        <p:spPr>
          <a:xfrm>
            <a:off x="3520455" y="2428546"/>
            <a:ext cx="2103090" cy="2381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584"/>
              </a:lnSpc>
              <a:buNone/>
            </a:pPr>
            <a:r>
              <a:rPr lang="en-US" sz="132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② Integration Analysis</a:t>
            </a:r>
            <a:endParaRPr lang="en-US" sz="1320" dirty="0"/>
          </a:p>
        </p:txBody>
      </p:sp>
      <p:sp>
        <p:nvSpPr>
          <p:cNvPr id="9" name="Text 7"/>
          <p:cNvSpPr/>
          <p:nvPr/>
        </p:nvSpPr>
        <p:spPr>
          <a:xfrm>
            <a:off x="3520455" y="2742871"/>
            <a:ext cx="210309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just">
              <a:lnSpc>
                <a:spcPts val="1296"/>
              </a:lnSpc>
              <a:buNone/>
            </a:pPr>
            <a:r>
              <a:rPr lang="en-US" sz="108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Analyze LLL incorporation into legislation &amp; national education plans with specific interventions</a:t>
            </a:r>
            <a:endParaRPr lang="en-US" sz="1080" dirty="0"/>
          </a:p>
        </p:txBody>
      </p:sp>
      <p:sp>
        <p:nvSpPr>
          <p:cNvPr id="10" name="Text 8"/>
          <p:cNvSpPr/>
          <p:nvPr/>
        </p:nvSpPr>
        <p:spPr>
          <a:xfrm>
            <a:off x="6202636" y="2428546"/>
            <a:ext cx="2103090" cy="4381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584"/>
              </a:lnSpc>
              <a:buNone/>
            </a:pPr>
            <a:r>
              <a:rPr lang="en-US" sz="132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③ Synthesis &amp; Recommendations</a:t>
            </a:r>
            <a:endParaRPr lang="en-US" sz="1320" dirty="0"/>
          </a:p>
        </p:txBody>
      </p:sp>
      <p:sp>
        <p:nvSpPr>
          <p:cNvPr id="11" name="Text 9"/>
          <p:cNvSpPr/>
          <p:nvPr/>
        </p:nvSpPr>
        <p:spPr>
          <a:xfrm>
            <a:off x="6202636" y="2942896"/>
            <a:ext cx="210309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just">
              <a:lnSpc>
                <a:spcPts val="1296"/>
              </a:lnSpc>
              <a:buNone/>
            </a:pPr>
            <a:r>
              <a:rPr lang="en-US" sz="108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Draw conclusions on factors needed to strengthen systems &amp; promote LLL adoption</a:t>
            </a:r>
            <a:endParaRPr lang="en-US" sz="108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1005253"/>
            <a:ext cx="7924800" cy="1171575"/>
          </a:xfrm>
          <a:prstGeom prst="rect">
            <a:avLst/>
          </a:prstGeom>
          <a:solidFill>
            <a:srgbClr val="1E293B"/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609600" y="2291128"/>
            <a:ext cx="7924800" cy="1171575"/>
          </a:xfrm>
          <a:prstGeom prst="rect">
            <a:avLst/>
          </a:prstGeom>
          <a:solidFill>
            <a:srgbClr val="1E293B"/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609600" y="3577003"/>
            <a:ext cx="7924800" cy="1057275"/>
          </a:xfrm>
          <a:prstGeom prst="rect">
            <a:avLst/>
          </a:prstGeom>
          <a:solidFill>
            <a:srgbClr val="1E293B"/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609600" y="609600"/>
            <a:ext cx="7924800" cy="514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Barrier # 1: Conceptual Ambiguity of LLL</a:t>
            </a:r>
            <a:endParaRPr lang="en-US" sz="2700" dirty="0"/>
          </a:p>
        </p:txBody>
      </p:sp>
      <p:sp>
        <p:nvSpPr>
          <p:cNvPr id="7" name="Text 5"/>
          <p:cNvSpPr/>
          <p:nvPr/>
        </p:nvSpPr>
        <p:spPr>
          <a:xfrm>
            <a:off x="838200" y="1233853"/>
            <a:ext cx="7616952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584"/>
              </a:lnSpc>
              <a:buNone/>
            </a:pPr>
            <a:r>
              <a:rPr lang="en-US" sz="132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"Catch-All" Problem</a:t>
            </a:r>
            <a:endParaRPr lang="en-US" sz="1320" dirty="0"/>
          </a:p>
        </p:txBody>
      </p:sp>
      <p:sp>
        <p:nvSpPr>
          <p:cNvPr id="8" name="Text 6"/>
          <p:cNvSpPr/>
          <p:nvPr/>
        </p:nvSpPr>
        <p:spPr>
          <a:xfrm>
            <a:off x="838200" y="1510078"/>
            <a:ext cx="7467600" cy="323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368"/>
              </a:lnSpc>
              <a:buNone/>
            </a:pPr>
            <a:r>
              <a:rPr lang="en-US" sz="114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Lack of shared LLL conceptualization across stakeholders creates policy confusion; used interchangeably with adult education, non-formal education, continuing education</a:t>
            </a:r>
            <a:endParaRPr lang="en-US" sz="1140" dirty="0"/>
          </a:p>
        </p:txBody>
      </p:sp>
      <p:sp>
        <p:nvSpPr>
          <p:cNvPr id="9" name="Text 7"/>
          <p:cNvSpPr/>
          <p:nvPr/>
        </p:nvSpPr>
        <p:spPr>
          <a:xfrm>
            <a:off x="838200" y="2519728"/>
            <a:ext cx="7616952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584"/>
              </a:lnSpc>
              <a:buNone/>
            </a:pPr>
            <a:r>
              <a:rPr lang="en-US" sz="132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OECD Finding (2020)</a:t>
            </a:r>
            <a:endParaRPr lang="en-US" sz="1320" dirty="0"/>
          </a:p>
        </p:txBody>
      </p:sp>
      <p:sp>
        <p:nvSpPr>
          <p:cNvPr id="10" name="Text 8"/>
          <p:cNvSpPr/>
          <p:nvPr/>
        </p:nvSpPr>
        <p:spPr>
          <a:xfrm>
            <a:off x="838200" y="2795953"/>
            <a:ext cx="7467600" cy="323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368"/>
              </a:lnSpc>
              <a:buNone/>
            </a:pPr>
            <a:r>
              <a:rPr lang="en-US" sz="114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Most Latin American countries lack LLL systems "with clear national regulatory framework and national strategy" </a:t>
            </a:r>
            <a:endParaRPr lang="en-US" sz="1140" dirty="0"/>
          </a:p>
        </p:txBody>
      </p:sp>
      <p:sp>
        <p:nvSpPr>
          <p:cNvPr id="11" name="Text 9"/>
          <p:cNvSpPr/>
          <p:nvPr/>
        </p:nvSpPr>
        <p:spPr>
          <a:xfrm>
            <a:off x="838200" y="3805603"/>
            <a:ext cx="7616952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584"/>
              </a:lnSpc>
              <a:buNone/>
            </a:pPr>
            <a:r>
              <a:rPr lang="en-US" sz="132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Policy Community Fragmentation</a:t>
            </a:r>
            <a:endParaRPr lang="en-US" sz="1320" dirty="0"/>
          </a:p>
        </p:txBody>
      </p:sp>
      <p:sp>
        <p:nvSpPr>
          <p:cNvPr id="12" name="Text 10"/>
          <p:cNvSpPr/>
          <p:nvPr/>
        </p:nvSpPr>
        <p:spPr>
          <a:xfrm>
            <a:off x="838200" y="4081828"/>
            <a:ext cx="7467600" cy="323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368"/>
              </a:lnSpc>
              <a:buNone/>
            </a:pPr>
            <a:r>
              <a:rPr lang="en-US" sz="114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Multiple definitions → diffuse policy community unable to expand LLL; overlooks holistic, cross-sectoral benefits; discourse inconsistently evident in policy &amp; practice</a:t>
            </a:r>
            <a:endParaRPr lang="en-US" sz="114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599" y="1409701"/>
            <a:ext cx="7924799" cy="3124200"/>
          </a:xfrm>
          <a:prstGeom prst="rect">
            <a:avLst/>
          </a:prstGeom>
          <a:solidFill>
            <a:srgbClr val="1E293B"/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609600" y="609600"/>
            <a:ext cx="7924800" cy="6477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Barrier # 2: Implementation</a:t>
            </a:r>
            <a:endParaRPr lang="en-US" sz="2700" dirty="0"/>
          </a:p>
        </p:txBody>
      </p:sp>
      <p:sp>
        <p:nvSpPr>
          <p:cNvPr id="5" name="Text 3"/>
          <p:cNvSpPr/>
          <p:nvPr/>
        </p:nvSpPr>
        <p:spPr>
          <a:xfrm>
            <a:off x="838199" y="1638300"/>
            <a:ext cx="6813331" cy="1238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584"/>
              </a:lnSpc>
              <a:buNone/>
            </a:pPr>
            <a:r>
              <a:rPr lang="en-US" sz="24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Limited Implementation Experience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2496074" y="1914525"/>
            <a:ext cx="3497580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296"/>
              </a:lnSpc>
              <a:buNone/>
            </a:pPr>
            <a:r>
              <a:rPr lang="en-US" sz="14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LLL requires non-traditional implementation: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838199" y="2224088"/>
            <a:ext cx="7239000" cy="236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2000" dirty="0">
                <a:solidFill>
                  <a:srgbClr val="F1F5F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Diverse, non-formal, flexible learning environments</a:t>
            </a:r>
            <a:endParaRPr lang="en-US" sz="2000" dirty="0"/>
          </a:p>
          <a:p>
            <a:pPr marL="342900" indent="-342900">
              <a:buSzPct val="100000"/>
              <a:buChar char="•"/>
            </a:pPr>
            <a:r>
              <a:rPr lang="en-US" sz="2000" dirty="0">
                <a:solidFill>
                  <a:srgbClr val="F1F5F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Municipal authorities, local communities, NGOs involvement</a:t>
            </a:r>
            <a:endParaRPr lang="en-US" sz="2000" dirty="0"/>
          </a:p>
          <a:p>
            <a:pPr marL="342900" indent="-342900">
              <a:buSzPct val="100000"/>
              <a:buChar char="•"/>
            </a:pPr>
            <a:r>
              <a:rPr lang="en-US" sz="2000" dirty="0">
                <a:solidFill>
                  <a:srgbClr val="F1F5F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Inter-sectoral collaboration (education, labor, health, environment, citizenship)</a:t>
            </a:r>
            <a:endParaRPr lang="en-US" sz="2000" dirty="0"/>
          </a:p>
          <a:p>
            <a:pPr marL="342900" indent="-342900">
              <a:buSzPct val="100000"/>
              <a:buChar char="•"/>
            </a:pPr>
            <a:r>
              <a:rPr lang="en-US" sz="2000" dirty="0">
                <a:solidFill>
                  <a:srgbClr val="F1F5F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Multi-ministry, multi-stakeholder coordination</a:t>
            </a:r>
            <a:endParaRPr lang="en-US" sz="2000" dirty="0"/>
          </a:p>
          <a:p>
            <a:pPr marL="342900" indent="-342900">
              <a:buSzPct val="100000"/>
              <a:buChar char="•"/>
            </a:pPr>
            <a:r>
              <a:rPr lang="en-US" sz="2000" dirty="0">
                <a:solidFill>
                  <a:srgbClr val="F1F5F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Institutional adaptation &amp; new administrative structures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1561840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147145" y="1409700"/>
            <a:ext cx="8387255" cy="3593223"/>
          </a:xfrm>
          <a:prstGeom prst="rect">
            <a:avLst/>
          </a:prstGeom>
          <a:solidFill>
            <a:srgbClr val="1E293B"/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pPr marL="0" indent="0" algn="ctr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609600" y="609600"/>
            <a:ext cx="7924800" cy="5810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Barrier # 3: Regional ideological clashes</a:t>
            </a:r>
            <a:endParaRPr lang="en-US" sz="2700" dirty="0"/>
          </a:p>
        </p:txBody>
      </p:sp>
      <p:sp>
        <p:nvSpPr>
          <p:cNvPr id="9" name="Text 7"/>
          <p:cNvSpPr/>
          <p:nvPr/>
        </p:nvSpPr>
        <p:spPr>
          <a:xfrm>
            <a:off x="534713" y="1600199"/>
            <a:ext cx="7612117" cy="4000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584"/>
              </a:lnSpc>
              <a:buNone/>
            </a:pPr>
            <a:r>
              <a:rPr lang="en-US" sz="24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"Neoliberal Agenda" Critique</a:t>
            </a:r>
            <a:endParaRPr lang="en-US" sz="2400" dirty="0"/>
          </a:p>
        </p:txBody>
      </p:sp>
      <p:sp>
        <p:nvSpPr>
          <p:cNvPr id="10" name="Text 8"/>
          <p:cNvSpPr/>
          <p:nvPr/>
        </p:nvSpPr>
        <p:spPr>
          <a:xfrm>
            <a:off x="2431107" y="2040649"/>
            <a:ext cx="4281786" cy="1303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296"/>
              </a:lnSpc>
              <a:buNone/>
            </a:pPr>
            <a:r>
              <a:rPr lang="en-US" sz="14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Practitioners, educators, activists openly question LLL: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47145" y="2381250"/>
            <a:ext cx="8158655" cy="17716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2000" dirty="0">
                <a:solidFill>
                  <a:srgbClr val="F1F5F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Perceived as "endogenous implant" by international organizations.</a:t>
            </a:r>
            <a:endParaRPr lang="en-US" sz="2000" dirty="0"/>
          </a:p>
          <a:p>
            <a:pPr marL="342900" indent="-342900">
              <a:buSzPct val="100000"/>
              <a:buChar char="•"/>
            </a:pPr>
            <a:r>
              <a:rPr lang="en-US" sz="2000" dirty="0">
                <a:solidFill>
                  <a:srgbClr val="F1F5F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Emphasis on employability/skills responds to a neoliberal position.</a:t>
            </a:r>
            <a:endParaRPr lang="en-US" sz="2000" dirty="0"/>
          </a:p>
          <a:p>
            <a:pPr marL="342900" indent="-342900">
              <a:buSzPct val="100000"/>
              <a:buChar char="•"/>
            </a:pPr>
            <a:r>
              <a:rPr lang="en-US" sz="2000" dirty="0">
                <a:solidFill>
                  <a:srgbClr val="F1F5F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Focus on knowledge economy erodes a comprehensive education.</a:t>
            </a:r>
            <a:endParaRPr lang="en-US" sz="2000" dirty="0"/>
          </a:p>
          <a:p>
            <a:pPr marL="342900" indent="-342900">
              <a:buSzPct val="100000"/>
              <a:buChar char="•"/>
            </a:pPr>
            <a:r>
              <a:rPr lang="en-US" sz="2000" dirty="0">
                <a:solidFill>
                  <a:srgbClr val="F1F5F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Sacrifice civic education &amp; social development.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687047" y="4088525"/>
            <a:ext cx="7078849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224"/>
              </a:lnSpc>
              <a:buNone/>
            </a:pPr>
            <a:r>
              <a:rPr lang="en-US" sz="14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Counter-argument:</a:t>
            </a:r>
            <a:r>
              <a:rPr lang="en-US" sz="14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Technological change &amp; automation require simultaneous focus on both employability AND critical thinking, civic responsibility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7924800" cy="5675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4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Analysis of National Education Laws (19 Countries)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519842" y="1352058"/>
            <a:ext cx="8083296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3240"/>
              </a:lnSpc>
              <a:buNone/>
            </a:pPr>
            <a:r>
              <a:rPr lang="en-US" sz="1600" b="1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Characteristics to be monitored:</a:t>
            </a:r>
            <a:endParaRPr lang="en-US" sz="1600" b="1" dirty="0"/>
          </a:p>
        </p:txBody>
      </p:sp>
      <p:sp>
        <p:nvSpPr>
          <p:cNvPr id="5" name="Text 3"/>
          <p:cNvSpPr/>
          <p:nvPr/>
        </p:nvSpPr>
        <p:spPr>
          <a:xfrm>
            <a:off x="707031" y="1989412"/>
            <a:ext cx="7729938" cy="2544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 algn="just">
              <a:lnSpc>
                <a:spcPts val="2560"/>
              </a:lnSpc>
              <a:buSzPct val="100000"/>
              <a:buChar char="•"/>
            </a:pPr>
            <a:r>
              <a:rPr lang="en-US" sz="2000" b="1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A: Learning/educational goals:</a:t>
            </a:r>
            <a:r>
              <a:rPr lang="en-US" sz="2000" dirty="0">
                <a:solidFill>
                  <a:srgbClr val="F1F5F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National education laws reference LLL (including local terms: "educación permanente", "educación popular").</a:t>
            </a:r>
          </a:p>
          <a:p>
            <a:pPr marL="342900" indent="-342900" algn="just">
              <a:lnSpc>
                <a:spcPts val="2560"/>
              </a:lnSpc>
              <a:buSzPct val="100000"/>
              <a:buChar char="•"/>
            </a:pPr>
            <a:endParaRPr lang="en-US" sz="2000" dirty="0"/>
          </a:p>
          <a:p>
            <a:pPr marL="342900" indent="-342900" algn="just">
              <a:lnSpc>
                <a:spcPts val="2560"/>
              </a:lnSpc>
              <a:buSzPct val="100000"/>
              <a:buChar char="•"/>
            </a:pPr>
            <a:r>
              <a:rPr lang="en-US" sz="2000" b="1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B: Target groups:</a:t>
            </a:r>
            <a:r>
              <a:rPr lang="en-US" sz="2000" dirty="0">
                <a:solidFill>
                  <a:srgbClr val="F1F5F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Laws specify populations to be supported by LLL programs.</a:t>
            </a:r>
          </a:p>
          <a:p>
            <a:pPr marL="342900" indent="-342900" algn="just">
              <a:lnSpc>
                <a:spcPts val="2560"/>
              </a:lnSpc>
              <a:buSzPct val="100000"/>
              <a:buChar char="•"/>
            </a:pPr>
            <a:endParaRPr lang="en-US" sz="2000" dirty="0"/>
          </a:p>
          <a:p>
            <a:pPr marL="342900" indent="-342900" algn="just">
              <a:lnSpc>
                <a:spcPts val="2560"/>
              </a:lnSpc>
              <a:buSzPct val="100000"/>
              <a:buChar char="•"/>
            </a:pPr>
            <a:r>
              <a:rPr lang="en-US" sz="2000" b="1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C: Organized settings:</a:t>
            </a:r>
            <a:r>
              <a:rPr lang="en-US" sz="2000" dirty="0">
                <a:solidFill>
                  <a:srgbClr val="F1F5F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Laws define organizational structures within education ministries/agencies for LLL implementation.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2000249"/>
            <a:ext cx="3886200" cy="1378169"/>
          </a:xfrm>
          <a:prstGeom prst="rect">
            <a:avLst/>
          </a:prstGeom>
          <a:solidFill>
            <a:srgbClr val="1E3A5F"/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4648200" y="2000250"/>
            <a:ext cx="3886200" cy="1378168"/>
          </a:xfrm>
          <a:prstGeom prst="rect">
            <a:avLst/>
          </a:prstGeom>
          <a:solidFill>
            <a:srgbClr val="1E3A5F"/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609600" y="609600"/>
            <a:ext cx="8083296" cy="4000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Finding # 1: Basic adoption</a:t>
            </a:r>
            <a:endParaRPr lang="en-US" sz="2700" dirty="0"/>
          </a:p>
        </p:txBody>
      </p:sp>
      <p:sp>
        <p:nvSpPr>
          <p:cNvPr id="5" name="Text 3"/>
          <p:cNvSpPr/>
          <p:nvPr/>
        </p:nvSpPr>
        <p:spPr>
          <a:xfrm>
            <a:off x="-105103" y="1238250"/>
            <a:ext cx="9049406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3240"/>
              </a:lnSpc>
              <a:buNone/>
            </a:pPr>
            <a:r>
              <a:rPr lang="en-US" sz="20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 out of 19 countries</a:t>
            </a:r>
            <a:r>
              <a:rPr lang="en-US" sz="20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included LLL in their education/learning objectives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800100" y="2152650"/>
            <a:ext cx="3543300" cy="12257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just">
              <a:buNone/>
            </a:pPr>
            <a:r>
              <a:rPr lang="en-US" sz="16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Basic indicator:</a:t>
            </a:r>
            <a:r>
              <a:rPr lang="en-US" sz="16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LLL cited as goal pursued by education ministries, not necessarily translated into other policies.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4838700" y="2152649"/>
            <a:ext cx="3543300" cy="12257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just">
              <a:buNone/>
            </a:pPr>
            <a:r>
              <a:rPr lang="en-US" sz="16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Limited advancement:</a:t>
            </a:r>
            <a:r>
              <a:rPr lang="en-US" sz="16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in 4 of these 12 countries, this is the only reference to LLL included in their legislations.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609600" y="3911819"/>
            <a:ext cx="7924800" cy="304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368"/>
              </a:lnSpc>
              <a:buNone/>
            </a:pPr>
            <a:r>
              <a:rPr lang="en-US" sz="16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Interpretation:</a:t>
            </a:r>
            <a:r>
              <a:rPr lang="en-US" sz="16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Significant gap between aspirational language and implementation.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1863615"/>
            <a:ext cx="7924800" cy="1038225"/>
          </a:xfrm>
          <a:prstGeom prst="rect">
            <a:avLst/>
          </a:prstGeom>
          <a:solidFill>
            <a:srgbClr val="1E293B"/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609600" y="3016140"/>
            <a:ext cx="7924800" cy="1038225"/>
          </a:xfrm>
          <a:prstGeom prst="rect">
            <a:avLst/>
          </a:prstGeom>
          <a:solidFill>
            <a:srgbClr val="1E293B"/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609600" y="4168665"/>
            <a:ext cx="7924800" cy="885825"/>
          </a:xfrm>
          <a:prstGeom prst="rect">
            <a:avLst/>
          </a:prstGeom>
          <a:solidFill>
            <a:srgbClr val="1E293B"/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609600" y="609600"/>
            <a:ext cx="8083296" cy="4000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Finding #2: Moderate Integration (3 countries)</a:t>
            </a:r>
            <a:endParaRPr lang="en-US" sz="2700" dirty="0"/>
          </a:p>
        </p:txBody>
      </p:sp>
      <p:sp>
        <p:nvSpPr>
          <p:cNvPr id="6" name="Text 4"/>
          <p:cNvSpPr/>
          <p:nvPr/>
        </p:nvSpPr>
        <p:spPr>
          <a:xfrm>
            <a:off x="609600" y="1238250"/>
            <a:ext cx="8083296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just">
              <a:buNone/>
            </a:pPr>
            <a:r>
              <a:rPr lang="en-US" sz="16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Only three countries beyond basic stage: LLL as an educational objective AND as a guiding principle to target vulnerable populations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838200" y="2092215"/>
            <a:ext cx="7616952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584"/>
              </a:lnSpc>
              <a:buNone/>
            </a:pPr>
            <a:r>
              <a:rPr lang="en-US" sz="16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Argentina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838200" y="2368440"/>
            <a:ext cx="74676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just">
              <a:lnSpc>
                <a:spcPts val="1296"/>
              </a:lnSpc>
              <a:buNone/>
            </a:pPr>
            <a:r>
              <a:rPr lang="en-US" sz="14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Establishes obligation to create comprehensive lifelong training; defines competencies/skills as access conditions; explicitly guides special &amp; adult education (Ley Educación Nacional N°26206, 2006)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838200" y="3244740"/>
            <a:ext cx="7616952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584"/>
              </a:lnSpc>
              <a:buNone/>
            </a:pPr>
            <a:r>
              <a:rPr lang="en-US" sz="16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Mexico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838200" y="3520965"/>
            <a:ext cx="74676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just">
              <a:lnSpc>
                <a:spcPts val="1296"/>
              </a:lnSpc>
              <a:buNone/>
            </a:pPr>
            <a:r>
              <a:rPr lang="en-US" sz="14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"Lifelong education" integral to adult education policies; permanent education from elementary to higher education (Ley General de Educación, 2019)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838200" y="4397265"/>
            <a:ext cx="7616952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584"/>
              </a:lnSpc>
              <a:buNone/>
            </a:pPr>
            <a:r>
              <a:rPr lang="en-US" sz="16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Venezuela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838200" y="4673490"/>
            <a:ext cx="7616952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just">
              <a:lnSpc>
                <a:spcPts val="1296"/>
              </a:lnSpc>
              <a:buNone/>
            </a:pPr>
            <a:r>
              <a:rPr lang="en-US" sz="14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Mandatory LLL programmes required; responsibility limited to higher education institutions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f8e024d6-51f2-471b-ac2c-b1117d65062e}" enabled="1" method="Standard" siteId="{1d4fae52-39b3-4bfa-b0b3-022956b11194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1013</Words>
  <Application>Microsoft Office PowerPoint</Application>
  <PresentationFormat>On-screen Show (16:9)</PresentationFormat>
  <Paragraphs>101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Converted Presentation</dc:title>
  <dc:subject/>
  <dc:creator>Valdes Cotera, Raul</dc:creator>
  <cp:keywords/>
  <dc:description/>
  <cp:lastModifiedBy>Valdes Cotera, Raul</cp:lastModifiedBy>
  <cp:revision>7</cp:revision>
  <dcterms:created xsi:type="dcterms:W3CDTF">2025-11-25T21:23:53Z</dcterms:created>
  <dcterms:modified xsi:type="dcterms:W3CDTF">2025-11-26T06:35:01Z</dcterms:modified>
  <cp:category/>
</cp:coreProperties>
</file>